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294" r:id="rId13"/>
    <p:sldId id="301" r:id="rId14"/>
    <p:sldId id="302" r:id="rId15"/>
    <p:sldId id="303" r:id="rId16"/>
    <p:sldId id="296" r:id="rId17"/>
    <p:sldId id="297" r:id="rId18"/>
    <p:sldId id="298" r:id="rId19"/>
    <p:sldId id="299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5F5F5"/>
    <a:srgbClr val="B2CDEE"/>
    <a:srgbClr val="B5CFEF"/>
    <a:srgbClr val="0A0A0A"/>
    <a:srgbClr val="4A9BDC"/>
    <a:srgbClr val="E9BF35"/>
    <a:srgbClr val="002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69A08-5B41-4F11-B8E0-F9FEA845E170}" type="datetimeFigureOut">
              <a:rPr lang="de-CH" smtClean="0"/>
              <a:t>23.08.2023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AE63-CF6D-4163-84B5-038FE5B8F9F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5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1867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3144"/>
            <a:ext cx="10820400" cy="444554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7849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4990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6267"/>
            <a:ext cx="5334000" cy="44524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66267"/>
            <a:ext cx="5334000" cy="445241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71617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2618"/>
            <a:ext cx="8610600" cy="1295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1874420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24734"/>
            <a:ext cx="5311775" cy="3393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74420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4734"/>
            <a:ext cx="5334000" cy="3393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3000" y="7161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48117"/>
            <a:ext cx="8610600" cy="1293028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6474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8536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5D7D2"/>
            </a:gs>
            <a:gs pos="16000">
              <a:schemeClr val="bg1"/>
            </a:gs>
            <a:gs pos="100000">
              <a:srgbClr val="00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F46747-925B-4CB7-D9CA-180D94C95F9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114115"/>
            <a:ext cx="1628546" cy="5687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5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3F5BCA-528F-B520-1652-B9D78D92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180F57-497B-9B7B-74F2-4F9D867A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788164"/>
            <a:ext cx="10412858" cy="2322017"/>
          </a:xfrm>
          <a:solidFill>
            <a:srgbClr val="000000">
              <a:alpha val="54902"/>
            </a:srgbClr>
          </a:solidFill>
        </p:spPr>
        <p:txBody>
          <a:bodyPr>
            <a:normAutofit fontScale="90000"/>
          </a:bodyPr>
          <a:lstStyle/>
          <a:p>
            <a:r>
              <a:rPr lang="de-DE" dirty="0" err="1"/>
              <a:t>L‘archive</a:t>
            </a:r>
            <a:r>
              <a:rPr lang="de-DE" dirty="0"/>
              <a:t> à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terme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 la </a:t>
            </a:r>
            <a:r>
              <a:rPr lang="de-DE" dirty="0" err="1"/>
              <a:t>Bibliothèque</a:t>
            </a:r>
            <a:r>
              <a:rPr lang="de-DE" dirty="0"/>
              <a:t> </a:t>
            </a:r>
            <a:r>
              <a:rPr lang="de-DE" dirty="0" err="1"/>
              <a:t>universitaire</a:t>
            </a:r>
            <a:r>
              <a:rPr lang="de-DE" dirty="0"/>
              <a:t> de </a:t>
            </a:r>
            <a:r>
              <a:rPr lang="de-DE" dirty="0" err="1"/>
              <a:t>Bâle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50495B-587C-8F73-3948-076EE550E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50327"/>
            <a:ext cx="3962400" cy="1374366"/>
          </a:xfrm>
        </p:spPr>
        <p:txBody>
          <a:bodyPr/>
          <a:lstStyle/>
          <a:p>
            <a:r>
              <a:rPr lang="de-DE" dirty="0" err="1"/>
              <a:t>Stratégie</a:t>
            </a:r>
            <a:r>
              <a:rPr lang="de-DE" dirty="0"/>
              <a:t> et </a:t>
            </a:r>
            <a:r>
              <a:rPr lang="de-DE" dirty="0" err="1"/>
              <a:t>vision</a:t>
            </a:r>
            <a:endParaRPr lang="de-CH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B93C348-DBEC-787A-E09E-5649F129E626}"/>
              </a:ext>
            </a:extLst>
          </p:cNvPr>
          <p:cNvSpPr txBox="1">
            <a:spLocks/>
          </p:cNvSpPr>
          <p:nvPr/>
        </p:nvSpPr>
        <p:spPr>
          <a:xfrm>
            <a:off x="1371600" y="6122165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Jürgen Enge </a:t>
            </a:r>
            <a:br>
              <a:rPr lang="de-DE" dirty="0"/>
            </a:br>
            <a:r>
              <a:rPr lang="de-DE" dirty="0"/>
              <a:t>juergen.enge@unibas.ch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956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87887"/>
              <a:gd name="adj2" fmla="val 2504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Source of Truth</a:t>
            </a:r>
          </a:p>
          <a:p>
            <a:pPr algn="ctr"/>
            <a:endParaRPr lang="de-DE" dirty="0"/>
          </a:p>
          <a:p>
            <a:pPr algn="ctr"/>
            <a:r>
              <a:rPr lang="fr-FR" dirty="0"/>
              <a:t>Construction du système à partir des archives</a:t>
            </a:r>
            <a:endParaRPr lang="de-DE" dirty="0"/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0460D9F7-FED5-7576-B92E-46D3BA52F2C8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Dokument mit einfarbiger Füllung">
            <a:extLst>
              <a:ext uri="{FF2B5EF4-FFF2-40B4-BE49-F238E27FC236}">
                <a16:creationId xmlns:a16="http://schemas.microsoft.com/office/drawing/2014/main" id="{437E3F5E-0AF9-AFC7-0524-FE8FE962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5" name="Grafik 14" descr="Archivbox (Archiv) mit einfarbiger Füllung">
            <a:extLst>
              <a:ext uri="{FF2B5EF4-FFF2-40B4-BE49-F238E27FC236}">
                <a16:creationId xmlns:a16="http://schemas.microsoft.com/office/drawing/2014/main" id="{258ECB7F-5666-B5EE-4E26-825E2091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18581" y="564424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médias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métadonnées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19" name="Grafik 18" descr="Augenscan mit einfarbiger Füllung">
            <a:extLst>
              <a:ext uri="{FF2B5EF4-FFF2-40B4-BE49-F238E27FC236}">
                <a16:creationId xmlns:a16="http://schemas.microsoft.com/office/drawing/2014/main" id="{A4994B81-268A-EB12-9C68-C4AAA0C62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C4E58A3-C479-F06E-6BAC-EADD0DF2F814}"/>
              </a:ext>
            </a:extLst>
          </p:cNvPr>
          <p:cNvSpPr txBox="1"/>
          <p:nvPr/>
        </p:nvSpPr>
        <p:spPr>
          <a:xfrm>
            <a:off x="7596403" y="2405177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sécurité</a:t>
            </a:r>
            <a:r>
              <a:rPr lang="de-DE" dirty="0"/>
              <a:t> de la </a:t>
            </a:r>
            <a:r>
              <a:rPr lang="de-DE" dirty="0" err="1"/>
              <a:t>révision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809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0460D9F7-FED5-7576-B92E-46D3BA52F2C8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Dokument mit einfarbiger Füllung">
            <a:extLst>
              <a:ext uri="{FF2B5EF4-FFF2-40B4-BE49-F238E27FC236}">
                <a16:creationId xmlns:a16="http://schemas.microsoft.com/office/drawing/2014/main" id="{437E3F5E-0AF9-AFC7-0524-FE8FE962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5" name="Grafik 14" descr="Archivbox (Archiv) mit einfarbiger Füllung">
            <a:extLst>
              <a:ext uri="{FF2B5EF4-FFF2-40B4-BE49-F238E27FC236}">
                <a16:creationId xmlns:a16="http://schemas.microsoft.com/office/drawing/2014/main" id="{258ECB7F-5666-B5EE-4E26-825E2091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18581" y="564424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médias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métadonnées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19" name="Grafik 18" descr="Augenscan mit einfarbiger Füllung">
            <a:extLst>
              <a:ext uri="{FF2B5EF4-FFF2-40B4-BE49-F238E27FC236}">
                <a16:creationId xmlns:a16="http://schemas.microsoft.com/office/drawing/2014/main" id="{A4994B81-268A-EB12-9C68-C4AAA0C62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C4E58A3-C479-F06E-6BAC-EADD0DF2F814}"/>
              </a:ext>
            </a:extLst>
          </p:cNvPr>
          <p:cNvSpPr txBox="1"/>
          <p:nvPr/>
        </p:nvSpPr>
        <p:spPr>
          <a:xfrm>
            <a:off x="7596403" y="2405177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accent5">
                    <a:lumMod val="75000"/>
                  </a:schemeClr>
                </a:solidFill>
              </a:rPr>
              <a:t>Sécurité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 de la 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</a:rPr>
              <a:t>révision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666893" y="2728017"/>
            <a:ext cx="4379495" cy="2586502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3600" b="1" dirty="0" err="1"/>
                <a:t>gocfl</a:t>
              </a:r>
              <a:endParaRPr lang="de-CH" b="1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détection</a:t>
              </a:r>
              <a:r>
                <a:rPr lang="de-DE" dirty="0"/>
                <a:t> du </a:t>
              </a:r>
              <a:r>
                <a:rPr lang="de-DE" dirty="0" err="1"/>
                <a:t>format</a:t>
              </a:r>
              <a:endParaRPr lang="de-CH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636016" y="3052010"/>
              <a:ext cx="128872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migration</a:t>
              </a:r>
              <a:endParaRPr lang="de-CH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validation</a:t>
              </a:r>
              <a:endParaRPr lang="de-CH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mise</a:t>
              </a:r>
              <a:r>
                <a:rPr lang="de-DE" dirty="0"/>
                <a:t> en </a:t>
              </a:r>
              <a:r>
                <a:rPr lang="de-DE" dirty="0" err="1"/>
                <a:t>paquets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424805682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122521"/>
            <a:ext cx="8610600" cy="1293028"/>
          </a:xfrm>
        </p:spPr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 - </a:t>
            </a:r>
            <a:r>
              <a:rPr lang="de-DE" dirty="0" err="1"/>
              <a:t>métadonnées</a:t>
            </a:r>
            <a:r>
              <a:rPr lang="de-DE" dirty="0"/>
              <a:t> </a:t>
            </a:r>
            <a:r>
              <a:rPr lang="de-DE" dirty="0" err="1"/>
              <a:t>techniques</a:t>
            </a:r>
            <a:endParaRPr lang="de-CH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437D90-116A-7B4B-1533-9671EE1A80E7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5" name="Zylinder 4">
            <a:extLst>
              <a:ext uri="{FF2B5EF4-FFF2-40B4-BE49-F238E27FC236}">
                <a16:creationId xmlns:a16="http://schemas.microsoft.com/office/drawing/2014/main" id="{639FCE49-3F87-FF1E-7FA9-4740A0D86575}"/>
              </a:ext>
            </a:extLst>
          </p:cNvPr>
          <p:cNvSpPr/>
          <p:nvPr/>
        </p:nvSpPr>
        <p:spPr>
          <a:xfrm>
            <a:off x="5665155" y="1656920"/>
            <a:ext cx="6132668" cy="4739213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 descr="Dokument mit einfarbiger Füllung">
            <a:extLst>
              <a:ext uri="{FF2B5EF4-FFF2-40B4-BE49-F238E27FC236}">
                <a16:creationId xmlns:a16="http://schemas.microsoft.com/office/drawing/2014/main" id="{6957BCB2-FE5A-849A-F767-D997A1BA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4531" y="3211957"/>
            <a:ext cx="2616958" cy="2616958"/>
          </a:xfrm>
          <a:prstGeom prst="rect">
            <a:avLst/>
          </a:prstGeom>
        </p:spPr>
      </p:pic>
      <p:pic>
        <p:nvPicPr>
          <p:cNvPr id="12" name="Grafik 11" descr="Archivbox (Archiv) mit einfarbiger Füllung">
            <a:extLst>
              <a:ext uri="{FF2B5EF4-FFF2-40B4-BE49-F238E27FC236}">
                <a16:creationId xmlns:a16="http://schemas.microsoft.com/office/drawing/2014/main" id="{0C943EDE-AE3E-4B54-309A-E8C9CA8022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510" y="3161113"/>
            <a:ext cx="2706533" cy="270653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CDEB258-B3D9-B607-18F9-0762C1105AD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706C763-E2BD-FBC5-88F8-96C201C30438}"/>
              </a:ext>
            </a:extLst>
          </p:cNvPr>
          <p:cNvSpPr txBox="1"/>
          <p:nvPr/>
        </p:nvSpPr>
        <p:spPr>
          <a:xfrm>
            <a:off x="6688674" y="5644249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Metadaten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21" name="Grafik 20" descr="Augenscan mit einfarbiger Füllung">
            <a:extLst>
              <a:ext uri="{FF2B5EF4-FFF2-40B4-BE49-F238E27FC236}">
                <a16:creationId xmlns:a16="http://schemas.microsoft.com/office/drawing/2014/main" id="{478C1AB1-7175-DABA-64CF-0ED0491A6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74289" y="1538611"/>
            <a:ext cx="914400" cy="9144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8401FBA-F54A-F3A9-0321-B758BBE8E2AD}"/>
              </a:ext>
            </a:extLst>
          </p:cNvPr>
          <p:cNvSpPr txBox="1"/>
          <p:nvPr/>
        </p:nvSpPr>
        <p:spPr>
          <a:xfrm>
            <a:off x="7596403" y="2405177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Revisionssicherheit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AE32EC4-9AC5-EA85-5DCB-AC19628E0614}"/>
              </a:ext>
            </a:extLst>
          </p:cNvPr>
          <p:cNvGrpSpPr/>
          <p:nvPr/>
        </p:nvGrpSpPr>
        <p:grpSpPr>
          <a:xfrm>
            <a:off x="666893" y="2728017"/>
            <a:ext cx="4379495" cy="2586502"/>
            <a:chOff x="666893" y="2728017"/>
            <a:chExt cx="4379495" cy="2586502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EEDE05D-127B-0F9D-B600-21519A95DB9F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3600" b="1" dirty="0" err="1"/>
                <a:t>gocfl</a:t>
              </a:r>
              <a:endParaRPr lang="de-CH" b="1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F6361A8-6D0A-418C-BC2E-654C8CEFDFF4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Formaterkennung</a:t>
              </a:r>
              <a:endParaRPr lang="de-CH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5019510-673C-6479-9E05-B5492D707817}"/>
                </a:ext>
              </a:extLst>
            </p:cNvPr>
            <p:cNvSpPr/>
            <p:nvPr/>
          </p:nvSpPr>
          <p:spPr>
            <a:xfrm>
              <a:off x="3636016" y="3052010"/>
              <a:ext cx="128872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Migration</a:t>
              </a:r>
              <a:endParaRPr lang="de-CH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9B4786F-B06D-876A-D91F-B5D1E96CA6A6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/>
                <a:t>Validierun</a:t>
              </a:r>
              <a:r>
                <a:rPr lang="de-DE" dirty="0"/>
                <a:t>g</a:t>
              </a:r>
              <a:endParaRPr lang="de-CH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224C95A-65F8-6437-AC53-BB04A0BBB40F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Paketierung</a:t>
              </a:r>
              <a:endParaRPr lang="de-CH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61121CD0-B7D5-2E11-D600-1EAD6BBE0ECA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0" y="817237"/>
            <a:ext cx="12192000" cy="64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</a:t>
            </a:r>
            <a:r>
              <a:rPr lang="de-DE" dirty="0" err="1"/>
              <a:t>reporting</a:t>
            </a:r>
            <a:r>
              <a:rPr lang="de-DE" dirty="0"/>
              <a:t> (</a:t>
            </a:r>
            <a:r>
              <a:rPr lang="de-DE" dirty="0" err="1"/>
              <a:t>browser</a:t>
            </a:r>
            <a:r>
              <a:rPr lang="de-DE" dirty="0"/>
              <a:t>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40AE31-102E-D4A8-0E80-6BB91E65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13" y="1657258"/>
            <a:ext cx="8840329" cy="52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</a:t>
            </a:r>
            <a:r>
              <a:rPr lang="de-DE" dirty="0" err="1"/>
              <a:t>reporting</a:t>
            </a:r>
            <a:r>
              <a:rPr lang="de-DE" dirty="0"/>
              <a:t> (</a:t>
            </a:r>
            <a:r>
              <a:rPr lang="de-DE" dirty="0" err="1"/>
              <a:t>browser</a:t>
            </a:r>
            <a:r>
              <a:rPr lang="de-DE" dirty="0"/>
              <a:t>)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57A908-9899-1EFF-20EF-3404D9515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1618142"/>
            <a:ext cx="8493211" cy="52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7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</a:t>
            </a:r>
            <a:r>
              <a:rPr lang="de-DE" dirty="0" err="1"/>
              <a:t>reporting</a:t>
            </a:r>
            <a:r>
              <a:rPr lang="de-DE" dirty="0"/>
              <a:t> (</a:t>
            </a:r>
            <a:r>
              <a:rPr lang="de-DE" dirty="0" err="1"/>
              <a:t>browser</a:t>
            </a:r>
            <a:r>
              <a:rPr lang="de-DE" dirty="0"/>
              <a:t>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512696-B836-E5BA-DF5E-AE28DE66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1" y="1636596"/>
            <a:ext cx="6043419" cy="52214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12C3339-7DB3-3CDC-ADC7-9B0594BE5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8" y="1969848"/>
            <a:ext cx="6718322" cy="435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7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</a:t>
            </a:r>
            <a:r>
              <a:rPr lang="de-DE" dirty="0" err="1"/>
              <a:t>reporting</a:t>
            </a:r>
            <a:r>
              <a:rPr lang="de-DE" dirty="0"/>
              <a:t> (PDF)</a:t>
            </a: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08045D-5503-EB53-0678-2AC317B67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05" y="1281002"/>
            <a:ext cx="7637738" cy="542459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F35368D-7A4E-60EB-FAC4-1441ED61201C}"/>
              </a:ext>
            </a:extLst>
          </p:cNvPr>
          <p:cNvSpPr txBox="1"/>
          <p:nvPr/>
        </p:nvSpPr>
        <p:spPr>
          <a:xfrm>
            <a:off x="7900881" y="5948001"/>
            <a:ext cx="4123823" cy="3693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de-CH" dirty="0"/>
              <a:t>https://doi.org/10.26254/med/6352</a:t>
            </a:r>
          </a:p>
        </p:txBody>
      </p:sp>
    </p:spTree>
    <p:extLst>
      <p:ext uri="{BB962C8B-B14F-4D97-AF65-F5344CB8AC3E}">
        <p14:creationId xmlns:p14="http://schemas.microsoft.com/office/powerpoint/2010/main" val="399377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gocfl</a:t>
            </a:r>
            <a:r>
              <a:rPr lang="de-DE" dirty="0"/>
              <a:t> – </a:t>
            </a:r>
            <a:r>
              <a:rPr lang="de-DE" dirty="0" err="1"/>
              <a:t>reporting</a:t>
            </a:r>
            <a:r>
              <a:rPr lang="de-DE" dirty="0"/>
              <a:t> (PDF)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1646A1-8E80-A5F3-26C9-F31B8B89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52" y="1279414"/>
            <a:ext cx="7803428" cy="55785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6909BCB-DC62-C7DB-21AF-AAE3572901D1}"/>
              </a:ext>
            </a:extLst>
          </p:cNvPr>
          <p:cNvSpPr txBox="1"/>
          <p:nvPr/>
        </p:nvSpPr>
        <p:spPr>
          <a:xfrm>
            <a:off x="7900881" y="5948001"/>
            <a:ext cx="4123823" cy="369332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de-CH" dirty="0"/>
              <a:t>https://doi.org/10.26254/med/6352</a:t>
            </a:r>
          </a:p>
        </p:txBody>
      </p:sp>
    </p:spTree>
    <p:extLst>
      <p:ext uri="{BB962C8B-B14F-4D97-AF65-F5344CB8AC3E}">
        <p14:creationId xmlns:p14="http://schemas.microsoft.com/office/powerpoint/2010/main" val="1258626017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/>
              <a:t>Système</a:t>
            </a:r>
            <a:r>
              <a:rPr lang="de-DE" sz="3200" dirty="0"/>
              <a:t> </a:t>
            </a:r>
            <a:r>
              <a:rPr lang="de-DE" sz="3200" dirty="0" err="1"/>
              <a:t>d‘archivage</a:t>
            </a:r>
            <a:br>
              <a:rPr lang="de-DE" sz="3200" dirty="0"/>
            </a:br>
            <a:r>
              <a:rPr lang="de-DE" sz="3200" dirty="0"/>
              <a:t> à </a:t>
            </a:r>
            <a:r>
              <a:rPr lang="de-DE" sz="3200" dirty="0" err="1"/>
              <a:t>long</a:t>
            </a:r>
            <a:r>
              <a:rPr lang="de-DE" sz="3200" dirty="0"/>
              <a:t> </a:t>
            </a:r>
            <a:r>
              <a:rPr lang="de-DE" sz="3200" dirty="0" err="1"/>
              <a:t>terme</a:t>
            </a:r>
            <a:r>
              <a:rPr lang="de-DE" sz="3200" dirty="0"/>
              <a:t> UB</a:t>
            </a:r>
            <a:endParaRPr lang="de-CH" sz="3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166400-7171-F68C-22E3-FBA25206D483}"/>
              </a:ext>
            </a:extLst>
          </p:cNvPr>
          <p:cNvSpPr/>
          <p:nvPr/>
        </p:nvSpPr>
        <p:spPr>
          <a:xfrm>
            <a:off x="4823561" y="1248770"/>
            <a:ext cx="3150616" cy="55341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r>
              <a:rPr lang="de-CH" dirty="0">
                <a:solidFill>
                  <a:schemeClr val="dk1"/>
                </a:solidFill>
              </a:rPr>
              <a:t> Storage 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AA8768-92CE-D943-A9E1-92196B34F469}"/>
              </a:ext>
            </a:extLst>
          </p:cNvPr>
          <p:cNvSpPr/>
          <p:nvPr/>
        </p:nvSpPr>
        <p:spPr>
          <a:xfrm>
            <a:off x="4922151" y="5775158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Dispatcher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7B5792-3564-E615-79C4-025D75C9359E}"/>
              </a:ext>
            </a:extLst>
          </p:cNvPr>
          <p:cNvSpPr/>
          <p:nvPr/>
        </p:nvSpPr>
        <p:spPr>
          <a:xfrm>
            <a:off x="4922151" y="3835572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br>
              <a:rPr lang="de-CH" dirty="0"/>
            </a:br>
            <a:r>
              <a:rPr lang="de-CH" dirty="0">
                <a:solidFill>
                  <a:schemeClr val="dk1"/>
                </a:solidFill>
              </a:rPr>
              <a:t>Manager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32EBA2-360B-4ACC-480F-E1846C607278}"/>
              </a:ext>
            </a:extLst>
          </p:cNvPr>
          <p:cNvSpPr/>
          <p:nvPr/>
        </p:nvSpPr>
        <p:spPr>
          <a:xfrm>
            <a:off x="4922151" y="4805365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Checker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3F875E-C995-BDF8-6F02-CA2CF84AE254}"/>
              </a:ext>
            </a:extLst>
          </p:cNvPr>
          <p:cNvSpPr/>
          <p:nvPr/>
        </p:nvSpPr>
        <p:spPr>
          <a:xfrm>
            <a:off x="4922151" y="1895986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Reporter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08EB31B-E36A-6F1C-1594-E88FAF0C199D}"/>
              </a:ext>
            </a:extLst>
          </p:cNvPr>
          <p:cNvSpPr/>
          <p:nvPr/>
        </p:nvSpPr>
        <p:spPr>
          <a:xfrm>
            <a:off x="4922151" y="2865779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Ingester</a:t>
            </a:r>
            <a:endParaRPr lang="de-CH" dirty="0">
              <a:solidFill>
                <a:schemeClr val="dk1"/>
              </a:solidFill>
            </a:endParaRP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5341C9E-680E-7769-741C-69F866B83333}"/>
              </a:ext>
            </a:extLst>
          </p:cNvPr>
          <p:cNvGrpSpPr/>
          <p:nvPr/>
        </p:nvGrpSpPr>
        <p:grpSpPr>
          <a:xfrm>
            <a:off x="31511" y="916896"/>
            <a:ext cx="5084807" cy="3601631"/>
            <a:chOff x="409644" y="959801"/>
            <a:chExt cx="7691280" cy="4835509"/>
          </a:xfrm>
        </p:grpSpPr>
        <p:pic>
          <p:nvPicPr>
            <p:cNvPr id="23" name="Picture 4" descr="Weiterhin Open Source: AWS will Elasticsearch und Kibana forken">
              <a:extLst>
                <a:ext uri="{FF2B5EF4-FFF2-40B4-BE49-F238E27FC236}">
                  <a16:creationId xmlns:a16="http://schemas.microsoft.com/office/drawing/2014/main" id="{B8555EDD-BB45-C836-977E-25D07AC7B4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6" t="8809" r="2921" b="11759"/>
            <a:stretch/>
          </p:blipFill>
          <p:spPr bwMode="auto">
            <a:xfrm>
              <a:off x="4574540" y="2572026"/>
              <a:ext cx="1244600" cy="635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Zylinder 23">
              <a:extLst>
                <a:ext uri="{FF2B5EF4-FFF2-40B4-BE49-F238E27FC236}">
                  <a16:creationId xmlns:a16="http://schemas.microsoft.com/office/drawing/2014/main" id="{C25784F8-D5F8-6AD7-45AA-11C8A0F9C00E}"/>
                </a:ext>
              </a:extLst>
            </p:cNvPr>
            <p:cNvSpPr/>
            <p:nvPr/>
          </p:nvSpPr>
          <p:spPr>
            <a:xfrm>
              <a:off x="480225" y="3263370"/>
              <a:ext cx="1432532" cy="1140077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 err="1"/>
                <a:t>Digispace</a:t>
              </a:r>
              <a:endParaRPr lang="de-CH" sz="800" dirty="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1CF0841F-8516-7845-290E-EFA66F36D208}"/>
                </a:ext>
              </a:extLst>
            </p:cNvPr>
            <p:cNvGrpSpPr/>
            <p:nvPr/>
          </p:nvGrpSpPr>
          <p:grpSpPr>
            <a:xfrm>
              <a:off x="2124828" y="4683833"/>
              <a:ext cx="2383123" cy="1111477"/>
              <a:chOff x="2124828" y="4683833"/>
              <a:chExt cx="2383123" cy="1111477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5A5983F8-C6F6-5427-086E-7A5A461E5ACA}"/>
                  </a:ext>
                </a:extLst>
              </p:cNvPr>
              <p:cNvSpPr/>
              <p:nvPr/>
            </p:nvSpPr>
            <p:spPr>
              <a:xfrm>
                <a:off x="2124828" y="5183791"/>
                <a:ext cx="1081129" cy="6115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800" dirty="0" err="1">
                    <a:solidFill>
                      <a:schemeClr val="dk1"/>
                    </a:solidFill>
                  </a:rPr>
                  <a:t>Indexer</a:t>
                </a:r>
                <a:endParaRPr lang="de-CH" sz="800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DA999CA3-0F90-A64B-4EE2-19B0AD0C91D9}"/>
                  </a:ext>
                </a:extLst>
              </p:cNvPr>
              <p:cNvSpPr/>
              <p:nvPr/>
            </p:nvSpPr>
            <p:spPr>
              <a:xfrm>
                <a:off x="2856768" y="4683833"/>
                <a:ext cx="1651183" cy="65913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800" dirty="0">
                    <a:solidFill>
                      <a:schemeClr val="dk1"/>
                    </a:solidFill>
                  </a:rPr>
                  <a:t>Mediaserver</a:t>
                </a:r>
                <a:endParaRPr lang="de-CH" sz="800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7E55F1FA-F881-51B6-3430-6456BC95F2FB}"/>
                </a:ext>
              </a:extLst>
            </p:cNvPr>
            <p:cNvSpPr/>
            <p:nvPr/>
          </p:nvSpPr>
          <p:spPr>
            <a:xfrm>
              <a:off x="2124828" y="2560228"/>
              <a:ext cx="1651183" cy="6591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800" dirty="0">
                  <a:solidFill>
                    <a:schemeClr val="dk1"/>
                  </a:solidFill>
                </a:rPr>
                <a:t>Mapper</a:t>
              </a:r>
              <a:endParaRPr lang="de-CH" sz="800" dirty="0">
                <a:solidFill>
                  <a:schemeClr val="dk1"/>
                </a:solidFill>
              </a:endParaRPr>
            </a:p>
          </p:txBody>
        </p:sp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6A991C51-31FB-C255-7C84-1FE320E3A888}"/>
                </a:ext>
              </a:extLst>
            </p:cNvPr>
            <p:cNvSpPr/>
            <p:nvPr/>
          </p:nvSpPr>
          <p:spPr>
            <a:xfrm>
              <a:off x="3540761" y="2766060"/>
              <a:ext cx="124459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28" name="Pfeil: nach rechts 27">
              <a:extLst>
                <a:ext uri="{FF2B5EF4-FFF2-40B4-BE49-F238E27FC236}">
                  <a16:creationId xmlns:a16="http://schemas.microsoft.com/office/drawing/2014/main" id="{3E2851EF-6913-0DCD-42BB-CE81876C8DC2}"/>
                </a:ext>
              </a:extLst>
            </p:cNvPr>
            <p:cNvSpPr/>
            <p:nvPr/>
          </p:nvSpPr>
          <p:spPr>
            <a:xfrm rot="2700000">
              <a:off x="1267917" y="2231052"/>
              <a:ext cx="1281277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29" name="Pfeil: nach rechts 28">
              <a:extLst>
                <a:ext uri="{FF2B5EF4-FFF2-40B4-BE49-F238E27FC236}">
                  <a16:creationId xmlns:a16="http://schemas.microsoft.com/office/drawing/2014/main" id="{532EDB09-58B1-819A-EBC2-98324592C28A}"/>
                </a:ext>
              </a:extLst>
            </p:cNvPr>
            <p:cNvSpPr/>
            <p:nvPr/>
          </p:nvSpPr>
          <p:spPr>
            <a:xfrm rot="1702353">
              <a:off x="1683919" y="4362648"/>
              <a:ext cx="1552883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0" name="Pfeil: nach rechts 29">
              <a:extLst>
                <a:ext uri="{FF2B5EF4-FFF2-40B4-BE49-F238E27FC236}">
                  <a16:creationId xmlns:a16="http://schemas.microsoft.com/office/drawing/2014/main" id="{37523477-AB07-AEBF-C370-558A863A855A}"/>
                </a:ext>
              </a:extLst>
            </p:cNvPr>
            <p:cNvSpPr/>
            <p:nvPr/>
          </p:nvSpPr>
          <p:spPr>
            <a:xfrm rot="16584462">
              <a:off x="2543210" y="3784663"/>
              <a:ext cx="172201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ACB4D8F9-B5B1-4517-62CA-0CB94486D022}"/>
                </a:ext>
              </a:extLst>
            </p:cNvPr>
            <p:cNvSpPr/>
            <p:nvPr/>
          </p:nvSpPr>
          <p:spPr>
            <a:xfrm>
              <a:off x="5988856" y="3799625"/>
              <a:ext cx="1120025" cy="109547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SIP </a:t>
              </a:r>
              <a:r>
                <a:rPr lang="de-DE" sz="800" dirty="0" err="1"/>
                <a:t>Builder</a:t>
              </a:r>
              <a:endParaRPr lang="de-CH" sz="800" dirty="0"/>
            </a:p>
          </p:txBody>
        </p:sp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A5FFA57D-7631-6D76-766C-7A4C4DCBE1E6}"/>
                </a:ext>
              </a:extLst>
            </p:cNvPr>
            <p:cNvSpPr/>
            <p:nvPr/>
          </p:nvSpPr>
          <p:spPr>
            <a:xfrm rot="2944083">
              <a:off x="5388942" y="3336771"/>
              <a:ext cx="1429782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3" name="Pfeil: nach rechts 32">
              <a:extLst>
                <a:ext uri="{FF2B5EF4-FFF2-40B4-BE49-F238E27FC236}">
                  <a16:creationId xmlns:a16="http://schemas.microsoft.com/office/drawing/2014/main" id="{D0E2E23D-6E60-9199-120D-8A4A8C6E2165}"/>
                </a:ext>
              </a:extLst>
            </p:cNvPr>
            <p:cNvSpPr/>
            <p:nvPr/>
          </p:nvSpPr>
          <p:spPr>
            <a:xfrm rot="20808788">
              <a:off x="4310442" y="4772727"/>
              <a:ext cx="1918529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4" name="Pfeil: nach rechts 33">
              <a:extLst>
                <a:ext uri="{FF2B5EF4-FFF2-40B4-BE49-F238E27FC236}">
                  <a16:creationId xmlns:a16="http://schemas.microsoft.com/office/drawing/2014/main" id="{C82244B0-D61F-25E8-9573-CF8FC0FB8464}"/>
                </a:ext>
              </a:extLst>
            </p:cNvPr>
            <p:cNvSpPr/>
            <p:nvPr/>
          </p:nvSpPr>
          <p:spPr>
            <a:xfrm>
              <a:off x="6891803" y="4210200"/>
              <a:ext cx="1209121" cy="432844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800" b="1">
                <a:solidFill>
                  <a:schemeClr val="dk1"/>
                </a:solidFill>
              </a:endParaRPr>
            </a:p>
          </p:txBody>
        </p:sp>
        <p:sp>
          <p:nvSpPr>
            <p:cNvPr id="35" name="Wolke 34">
              <a:extLst>
                <a:ext uri="{FF2B5EF4-FFF2-40B4-BE49-F238E27FC236}">
                  <a16:creationId xmlns:a16="http://schemas.microsoft.com/office/drawing/2014/main" id="{B69C44C3-412E-9163-8DDF-525E479AE7A0}"/>
                </a:ext>
              </a:extLst>
            </p:cNvPr>
            <p:cNvSpPr/>
            <p:nvPr/>
          </p:nvSpPr>
          <p:spPr>
            <a:xfrm>
              <a:off x="2495134" y="959801"/>
              <a:ext cx="1667926" cy="843820"/>
            </a:xfrm>
            <a:prstGeom prst="cloud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04282C56-9D62-4B8D-2C67-DCD20B149D15}"/>
                </a:ext>
              </a:extLst>
            </p:cNvPr>
            <p:cNvSpPr/>
            <p:nvPr/>
          </p:nvSpPr>
          <p:spPr>
            <a:xfrm rot="6300000">
              <a:off x="2613494" y="2040203"/>
              <a:ext cx="1246346" cy="274320"/>
            </a:xfrm>
            <a:prstGeom prst="right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800"/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1AAF6DDB-9DAD-C495-03A6-7DB49A7DAD82}"/>
                </a:ext>
              </a:extLst>
            </p:cNvPr>
            <p:cNvGrpSpPr/>
            <p:nvPr/>
          </p:nvGrpSpPr>
          <p:grpSpPr>
            <a:xfrm>
              <a:off x="409644" y="1070355"/>
              <a:ext cx="1432532" cy="1459814"/>
              <a:chOff x="409644" y="1070355"/>
              <a:chExt cx="1432532" cy="1459814"/>
            </a:xfrm>
          </p:grpSpPr>
          <p:pic>
            <p:nvPicPr>
              <p:cNvPr id="38" name="Picture 6" descr="DSpace Repository · GitHub">
                <a:extLst>
                  <a:ext uri="{FF2B5EF4-FFF2-40B4-BE49-F238E27FC236}">
                    <a16:creationId xmlns:a16="http://schemas.microsoft.com/office/drawing/2014/main" id="{3276F54D-419F-A3CA-1D5B-C5CB2F931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873" y="1577669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Neues Bibliothekssystem: ALMA">
                <a:extLst>
                  <a:ext uri="{FF2B5EF4-FFF2-40B4-BE49-F238E27FC236}">
                    <a16:creationId xmlns:a16="http://schemas.microsoft.com/office/drawing/2014/main" id="{425A23C2-243C-4E71-6DAA-F4D9F4C1F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44" y="1070355"/>
                <a:ext cx="1432532" cy="84382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B10DAD0-511F-1000-A772-3ACD0493907C}"/>
              </a:ext>
            </a:extLst>
          </p:cNvPr>
          <p:cNvGrpSpPr/>
          <p:nvPr/>
        </p:nvGrpSpPr>
        <p:grpSpPr>
          <a:xfrm>
            <a:off x="8463356" y="1498791"/>
            <a:ext cx="3829481" cy="5328273"/>
            <a:chOff x="10244030" y="3086959"/>
            <a:chExt cx="2048807" cy="3740105"/>
          </a:xfrm>
        </p:grpSpPr>
        <p:sp>
          <p:nvSpPr>
            <p:cNvPr id="43" name="Wolke 42">
              <a:extLst>
                <a:ext uri="{FF2B5EF4-FFF2-40B4-BE49-F238E27FC236}">
                  <a16:creationId xmlns:a16="http://schemas.microsoft.com/office/drawing/2014/main" id="{DB066359-D7C0-4D3C-C6F2-B6AEFEFBAC3A}"/>
                </a:ext>
              </a:extLst>
            </p:cNvPr>
            <p:cNvSpPr/>
            <p:nvPr/>
          </p:nvSpPr>
          <p:spPr>
            <a:xfrm>
              <a:off x="10244030" y="3086959"/>
              <a:ext cx="2048807" cy="374010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160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ADD291A2-D57B-68FA-9908-1344D648A9FA}"/>
                </a:ext>
              </a:extLst>
            </p:cNvPr>
            <p:cNvSpPr/>
            <p:nvPr/>
          </p:nvSpPr>
          <p:spPr>
            <a:xfrm>
              <a:off x="10646939" y="469982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Lausanne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7B06662D-2CEB-15CE-C454-02237919CC23}"/>
                </a:ext>
              </a:extLst>
            </p:cNvPr>
            <p:cNvSpPr/>
            <p:nvPr/>
          </p:nvSpPr>
          <p:spPr>
            <a:xfrm>
              <a:off x="10683486" y="5622190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Zürich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2" descr="SWITCH">
              <a:extLst>
                <a:ext uri="{FF2B5EF4-FFF2-40B4-BE49-F238E27FC236}">
                  <a16:creationId xmlns:a16="http://schemas.microsoft.com/office/drawing/2014/main" id="{9AD1F17B-CA6E-3336-9F54-AE7EF7FEA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299" y="5485208"/>
              <a:ext cx="515870" cy="13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ylinder 46">
              <a:extLst>
                <a:ext uri="{FF2B5EF4-FFF2-40B4-BE49-F238E27FC236}">
                  <a16:creationId xmlns:a16="http://schemas.microsoft.com/office/drawing/2014/main" id="{FE352813-9C21-7971-5B8B-D37B290A272E}"/>
                </a:ext>
              </a:extLst>
            </p:cNvPr>
            <p:cNvSpPr/>
            <p:nvPr/>
          </p:nvSpPr>
          <p:spPr>
            <a:xfrm>
              <a:off x="10683485" y="359667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Zylinder 8">
              <a:extLst>
                <a:ext uri="{FF2B5EF4-FFF2-40B4-BE49-F238E27FC236}">
                  <a16:creationId xmlns:a16="http://schemas.microsoft.com/office/drawing/2014/main" id="{6F3291F1-89FB-003A-2950-54A7442FBE95}"/>
                </a:ext>
              </a:extLst>
            </p:cNvPr>
            <p:cNvSpPr/>
            <p:nvPr/>
          </p:nvSpPr>
          <p:spPr>
            <a:xfrm>
              <a:off x="10657974" y="4692047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Zylinder 12">
              <a:extLst>
                <a:ext uri="{FF2B5EF4-FFF2-40B4-BE49-F238E27FC236}">
                  <a16:creationId xmlns:a16="http://schemas.microsoft.com/office/drawing/2014/main" id="{12F7ECE2-5B01-9F85-2907-03BA563D843D}"/>
                </a:ext>
              </a:extLst>
            </p:cNvPr>
            <p:cNvSpPr/>
            <p:nvPr/>
          </p:nvSpPr>
          <p:spPr>
            <a:xfrm>
              <a:off x="10694521" y="5614413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UB Disk Storage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Zylinder 14">
              <a:extLst>
                <a:ext uri="{FF2B5EF4-FFF2-40B4-BE49-F238E27FC236}">
                  <a16:creationId xmlns:a16="http://schemas.microsoft.com/office/drawing/2014/main" id="{0E90396A-C2CD-8A64-AFDF-3EF12653F201}"/>
                </a:ext>
              </a:extLst>
            </p:cNvPr>
            <p:cNvSpPr/>
            <p:nvPr/>
          </p:nvSpPr>
          <p:spPr>
            <a:xfrm>
              <a:off x="10694520" y="3588896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6DD14493-1C0C-BC72-AB1B-8233D7BB0A5D}"/>
              </a:ext>
            </a:extLst>
          </p:cNvPr>
          <p:cNvSpPr/>
          <p:nvPr/>
        </p:nvSpPr>
        <p:spPr>
          <a:xfrm>
            <a:off x="7658959" y="3093835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45DD2221-2003-690A-9A60-56E0D624FA40}"/>
              </a:ext>
            </a:extLst>
          </p:cNvPr>
          <p:cNvSpPr/>
          <p:nvPr/>
        </p:nvSpPr>
        <p:spPr>
          <a:xfrm rot="20579495">
            <a:off x="7572619" y="5741220"/>
            <a:ext cx="1457196" cy="4407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465150A1-2472-8706-D755-4060EB9DD037}"/>
              </a:ext>
            </a:extLst>
          </p:cNvPr>
          <p:cNvSpPr/>
          <p:nvPr/>
        </p:nvSpPr>
        <p:spPr>
          <a:xfrm rot="10800000">
            <a:off x="7540030" y="4970973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2" name="Grafik 51" descr="Recycling mit einfarbiger Füllung">
            <a:extLst>
              <a:ext uri="{FF2B5EF4-FFF2-40B4-BE49-F238E27FC236}">
                <a16:creationId xmlns:a16="http://schemas.microsoft.com/office/drawing/2014/main" id="{AF3E13B0-98D2-924F-3517-3B694B739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59695" y="2320382"/>
            <a:ext cx="2871967" cy="2871967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4049108" y="3237886"/>
            <a:ext cx="1563462" cy="923371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gocfl</a:t>
              </a:r>
              <a:endParaRPr lang="de-CH" sz="1200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détection</a:t>
              </a:r>
              <a:r>
                <a:rPr lang="de-DE" sz="500" dirty="0"/>
                <a:t> de </a:t>
              </a:r>
              <a:r>
                <a:rPr lang="de-DE" sz="500" dirty="0" err="1"/>
                <a:t>format</a:t>
              </a:r>
              <a:endParaRPr lang="de-CH" sz="5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556721" y="3052009"/>
              <a:ext cx="1368021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migration</a:t>
              </a:r>
              <a:endParaRPr lang="de-CH" sz="5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validation</a:t>
              </a:r>
              <a:endParaRPr lang="de-CH" sz="5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mise</a:t>
              </a:r>
              <a:r>
                <a:rPr lang="de-DE" sz="500" dirty="0"/>
                <a:t> en </a:t>
              </a:r>
              <a:r>
                <a:rPr lang="de-DE" sz="500" dirty="0" err="1"/>
                <a:t>paquet</a:t>
              </a:r>
              <a:endParaRPr lang="de-CH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9670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8" grpId="0" animBg="1"/>
      <p:bldP spid="21" grpId="0" animBg="1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E61F5BB5-3549-7C4A-EB6A-F262E1FB0C00}"/>
              </a:ext>
            </a:extLst>
          </p:cNvPr>
          <p:cNvSpPr txBox="1"/>
          <p:nvPr/>
        </p:nvSpPr>
        <p:spPr>
          <a:xfrm>
            <a:off x="9625838" y="564424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Medien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9166400-7171-F68C-22E3-FBA25206D483}"/>
              </a:ext>
            </a:extLst>
          </p:cNvPr>
          <p:cNvSpPr/>
          <p:nvPr/>
        </p:nvSpPr>
        <p:spPr>
          <a:xfrm>
            <a:off x="4823561" y="1248770"/>
            <a:ext cx="3150616" cy="55341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r>
              <a:rPr lang="de-CH" dirty="0">
                <a:solidFill>
                  <a:schemeClr val="dk1"/>
                </a:solidFill>
              </a:rPr>
              <a:t> Storage 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AA8768-92CE-D943-A9E1-92196B34F469}"/>
              </a:ext>
            </a:extLst>
          </p:cNvPr>
          <p:cNvSpPr/>
          <p:nvPr/>
        </p:nvSpPr>
        <p:spPr>
          <a:xfrm>
            <a:off x="4922151" y="5775158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Dispatcher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C7B5792-3564-E615-79C4-025D75C9359E}"/>
              </a:ext>
            </a:extLst>
          </p:cNvPr>
          <p:cNvSpPr/>
          <p:nvPr/>
        </p:nvSpPr>
        <p:spPr>
          <a:xfrm>
            <a:off x="4922151" y="3835572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Archival</a:t>
            </a:r>
            <a:br>
              <a:rPr lang="de-CH" dirty="0"/>
            </a:br>
            <a:r>
              <a:rPr lang="de-CH" dirty="0">
                <a:solidFill>
                  <a:schemeClr val="dk1"/>
                </a:solidFill>
              </a:rPr>
              <a:t>Manager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32EBA2-360B-4ACC-480F-E1846C607278}"/>
              </a:ext>
            </a:extLst>
          </p:cNvPr>
          <p:cNvSpPr/>
          <p:nvPr/>
        </p:nvSpPr>
        <p:spPr>
          <a:xfrm>
            <a:off x="4922151" y="4805365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Checker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13F875E-C995-BDF8-6F02-CA2CF84AE254}"/>
              </a:ext>
            </a:extLst>
          </p:cNvPr>
          <p:cNvSpPr/>
          <p:nvPr/>
        </p:nvSpPr>
        <p:spPr>
          <a:xfrm>
            <a:off x="4922151" y="1895986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dk1"/>
                </a:solidFill>
              </a:rPr>
              <a:t>Reporter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08EB31B-E36A-6F1C-1594-E88FAF0C199D}"/>
              </a:ext>
            </a:extLst>
          </p:cNvPr>
          <p:cNvSpPr/>
          <p:nvPr/>
        </p:nvSpPr>
        <p:spPr>
          <a:xfrm>
            <a:off x="4922151" y="2865779"/>
            <a:ext cx="2953437" cy="8620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dk1"/>
                </a:solidFill>
              </a:rPr>
              <a:t>Ingester</a:t>
            </a:r>
            <a:endParaRPr lang="de-CH" dirty="0">
              <a:solidFill>
                <a:schemeClr val="dk1"/>
              </a:solidFill>
            </a:endParaRPr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B10DAD0-511F-1000-A772-3ACD0493907C}"/>
              </a:ext>
            </a:extLst>
          </p:cNvPr>
          <p:cNvGrpSpPr/>
          <p:nvPr/>
        </p:nvGrpSpPr>
        <p:grpSpPr>
          <a:xfrm>
            <a:off x="8463356" y="1498791"/>
            <a:ext cx="3829481" cy="5328273"/>
            <a:chOff x="10244030" y="3086959"/>
            <a:chExt cx="2048807" cy="3740105"/>
          </a:xfrm>
        </p:grpSpPr>
        <p:sp>
          <p:nvSpPr>
            <p:cNvPr id="43" name="Wolke 42">
              <a:extLst>
                <a:ext uri="{FF2B5EF4-FFF2-40B4-BE49-F238E27FC236}">
                  <a16:creationId xmlns:a16="http://schemas.microsoft.com/office/drawing/2014/main" id="{DB066359-D7C0-4D3C-C6F2-B6AEFEFBAC3A}"/>
                </a:ext>
              </a:extLst>
            </p:cNvPr>
            <p:cNvSpPr/>
            <p:nvPr/>
          </p:nvSpPr>
          <p:spPr>
            <a:xfrm>
              <a:off x="10244030" y="3086959"/>
              <a:ext cx="2048807" cy="3740105"/>
            </a:xfrm>
            <a:prstGeom prst="cloud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 sz="160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ADD291A2-D57B-68FA-9908-1344D648A9FA}"/>
                </a:ext>
              </a:extLst>
            </p:cNvPr>
            <p:cNvSpPr/>
            <p:nvPr/>
          </p:nvSpPr>
          <p:spPr>
            <a:xfrm>
              <a:off x="10646939" y="469982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Lausanne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7B06662D-2CEB-15CE-C454-02237919CC23}"/>
                </a:ext>
              </a:extLst>
            </p:cNvPr>
            <p:cNvSpPr/>
            <p:nvPr/>
          </p:nvSpPr>
          <p:spPr>
            <a:xfrm>
              <a:off x="10683486" y="5622190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Zürich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2" descr="SWITCH">
              <a:extLst>
                <a:ext uri="{FF2B5EF4-FFF2-40B4-BE49-F238E27FC236}">
                  <a16:creationId xmlns:a16="http://schemas.microsoft.com/office/drawing/2014/main" id="{9AD1F17B-CA6E-3336-9F54-AE7EF7FEA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38299" y="5485208"/>
              <a:ext cx="515870" cy="13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ylinder 46">
              <a:extLst>
                <a:ext uri="{FF2B5EF4-FFF2-40B4-BE49-F238E27FC236}">
                  <a16:creationId xmlns:a16="http://schemas.microsoft.com/office/drawing/2014/main" id="{FE352813-9C21-7971-5B8B-D37B290A272E}"/>
                </a:ext>
              </a:extLst>
            </p:cNvPr>
            <p:cNvSpPr/>
            <p:nvPr/>
          </p:nvSpPr>
          <p:spPr>
            <a:xfrm>
              <a:off x="10683485" y="3596673"/>
              <a:ext cx="1042341" cy="764781"/>
            </a:xfrm>
            <a:prstGeom prst="can">
              <a:avLst/>
            </a:prstGeom>
            <a:solidFill>
              <a:srgbClr val="002F41"/>
            </a:solidFill>
            <a:ln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Zylinder 8">
              <a:extLst>
                <a:ext uri="{FF2B5EF4-FFF2-40B4-BE49-F238E27FC236}">
                  <a16:creationId xmlns:a16="http://schemas.microsoft.com/office/drawing/2014/main" id="{6F3291F1-89FB-003A-2950-54A7442FBE95}"/>
                </a:ext>
              </a:extLst>
            </p:cNvPr>
            <p:cNvSpPr/>
            <p:nvPr/>
          </p:nvSpPr>
          <p:spPr>
            <a:xfrm>
              <a:off x="10657974" y="4692047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SWITCHcoldstor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>
                  <a:solidFill>
                    <a:schemeClr val="tx1"/>
                  </a:solidFill>
                </a:rPr>
                <a:t>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Zylinder 12">
              <a:extLst>
                <a:ext uri="{FF2B5EF4-FFF2-40B4-BE49-F238E27FC236}">
                  <a16:creationId xmlns:a16="http://schemas.microsoft.com/office/drawing/2014/main" id="{12F7ECE2-5B01-9F85-2907-03BA563D843D}"/>
                </a:ext>
              </a:extLst>
            </p:cNvPr>
            <p:cNvSpPr/>
            <p:nvPr/>
          </p:nvSpPr>
          <p:spPr>
            <a:xfrm>
              <a:off x="10694521" y="5614413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>
                  <a:solidFill>
                    <a:schemeClr val="tx1"/>
                  </a:solidFill>
                </a:rPr>
                <a:t>UB Disk Storage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Zylinder 14">
              <a:extLst>
                <a:ext uri="{FF2B5EF4-FFF2-40B4-BE49-F238E27FC236}">
                  <a16:creationId xmlns:a16="http://schemas.microsoft.com/office/drawing/2014/main" id="{0E90396A-C2CD-8A64-AFDF-3EF12653F201}"/>
                </a:ext>
              </a:extLst>
            </p:cNvPr>
            <p:cNvSpPr/>
            <p:nvPr/>
          </p:nvSpPr>
          <p:spPr>
            <a:xfrm>
              <a:off x="10694520" y="3588896"/>
              <a:ext cx="1042341" cy="764781"/>
            </a:xfrm>
            <a:prstGeom prst="can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err="1">
                  <a:solidFill>
                    <a:schemeClr val="tx1"/>
                  </a:solidFill>
                </a:rPr>
                <a:t>Unibas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sciCore</a:t>
              </a:r>
              <a:r>
                <a:rPr lang="de-DE" sz="1600" dirty="0">
                  <a:solidFill>
                    <a:schemeClr val="tx1"/>
                  </a:solidFill>
                </a:rPr>
                <a:t> (S3)</a:t>
              </a:r>
              <a:endParaRPr lang="de-CH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Pfeil: nach rechts 47">
            <a:extLst>
              <a:ext uri="{FF2B5EF4-FFF2-40B4-BE49-F238E27FC236}">
                <a16:creationId xmlns:a16="http://schemas.microsoft.com/office/drawing/2014/main" id="{6DD14493-1C0C-BC72-AB1B-8233D7BB0A5D}"/>
              </a:ext>
            </a:extLst>
          </p:cNvPr>
          <p:cNvSpPr/>
          <p:nvPr/>
        </p:nvSpPr>
        <p:spPr>
          <a:xfrm>
            <a:off x="7658959" y="3093835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Pfeil: nach links und rechts 48">
            <a:extLst>
              <a:ext uri="{FF2B5EF4-FFF2-40B4-BE49-F238E27FC236}">
                <a16:creationId xmlns:a16="http://schemas.microsoft.com/office/drawing/2014/main" id="{45DD2221-2003-690A-9A60-56E0D624FA40}"/>
              </a:ext>
            </a:extLst>
          </p:cNvPr>
          <p:cNvSpPr/>
          <p:nvPr/>
        </p:nvSpPr>
        <p:spPr>
          <a:xfrm rot="20579495">
            <a:off x="7572619" y="5741220"/>
            <a:ext cx="1457196" cy="44070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Pfeil: nach rechts 49">
            <a:extLst>
              <a:ext uri="{FF2B5EF4-FFF2-40B4-BE49-F238E27FC236}">
                <a16:creationId xmlns:a16="http://schemas.microsoft.com/office/drawing/2014/main" id="{465150A1-2472-8706-D755-4060EB9DD037}"/>
              </a:ext>
            </a:extLst>
          </p:cNvPr>
          <p:cNvSpPr/>
          <p:nvPr/>
        </p:nvSpPr>
        <p:spPr>
          <a:xfrm rot="10800000">
            <a:off x="7540030" y="4970973"/>
            <a:ext cx="1292536" cy="52106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2" name="Grafik 51" descr="Recycling mit einfarbiger Füllung">
            <a:extLst>
              <a:ext uri="{FF2B5EF4-FFF2-40B4-BE49-F238E27FC236}">
                <a16:creationId xmlns:a16="http://schemas.microsoft.com/office/drawing/2014/main" id="{AF3E13B0-98D2-924F-3517-3B694B739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9695" y="2320382"/>
            <a:ext cx="2871967" cy="2871967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951C0CD-2CDB-9CC0-787F-FA8F9225661B}"/>
              </a:ext>
            </a:extLst>
          </p:cNvPr>
          <p:cNvGrpSpPr/>
          <p:nvPr/>
        </p:nvGrpSpPr>
        <p:grpSpPr>
          <a:xfrm>
            <a:off x="4049108" y="3237886"/>
            <a:ext cx="1563462" cy="923371"/>
            <a:chOff x="666893" y="2728017"/>
            <a:chExt cx="4379495" cy="2586502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5016E6-6BC7-99E9-5259-59984C1FE887}"/>
                </a:ext>
              </a:extLst>
            </p:cNvPr>
            <p:cNvSpPr/>
            <p:nvPr/>
          </p:nvSpPr>
          <p:spPr>
            <a:xfrm>
              <a:off x="666893" y="2728017"/>
              <a:ext cx="4379495" cy="258650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gocfl</a:t>
              </a:r>
              <a:endParaRPr lang="de-CH" sz="1200" dirty="0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6059362-0319-65E4-47B7-762BE8B20526}"/>
                </a:ext>
              </a:extLst>
            </p:cNvPr>
            <p:cNvSpPr/>
            <p:nvPr/>
          </p:nvSpPr>
          <p:spPr>
            <a:xfrm>
              <a:off x="690957" y="2782732"/>
              <a:ext cx="2204643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détection</a:t>
              </a:r>
              <a:r>
                <a:rPr lang="de-DE" sz="500" dirty="0"/>
                <a:t> de </a:t>
              </a:r>
              <a:r>
                <a:rPr lang="de-DE" sz="500" dirty="0" err="1"/>
                <a:t>formats</a:t>
              </a:r>
              <a:endParaRPr lang="de-CH" sz="50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66CEB7A-41C2-F64B-4ACB-4D595EAB4C6F}"/>
                </a:ext>
              </a:extLst>
            </p:cNvPr>
            <p:cNvSpPr/>
            <p:nvPr/>
          </p:nvSpPr>
          <p:spPr>
            <a:xfrm>
              <a:off x="3556721" y="3052009"/>
              <a:ext cx="1368021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migration</a:t>
              </a:r>
              <a:endParaRPr lang="de-CH" sz="50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B266098-665E-0A7A-51FB-67943933AF50}"/>
                </a:ext>
              </a:extLst>
            </p:cNvPr>
            <p:cNvSpPr/>
            <p:nvPr/>
          </p:nvSpPr>
          <p:spPr>
            <a:xfrm>
              <a:off x="952215" y="4514379"/>
              <a:ext cx="1488478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validation</a:t>
              </a:r>
              <a:endParaRPr lang="de-CH" sz="50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3809A17-8957-B09C-5A7C-E4BFA1187218}"/>
                </a:ext>
              </a:extLst>
            </p:cNvPr>
            <p:cNvSpPr/>
            <p:nvPr/>
          </p:nvSpPr>
          <p:spPr>
            <a:xfrm>
              <a:off x="3217588" y="4348266"/>
              <a:ext cx="1554940" cy="6462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500" dirty="0" err="1"/>
                <a:t>Paquetage</a:t>
              </a:r>
              <a:endParaRPr lang="de-CH" sz="500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5B5D8373-3C7C-2315-A0C6-8D4C8357311D}"/>
              </a:ext>
            </a:extLst>
          </p:cNvPr>
          <p:cNvSpPr txBox="1"/>
          <p:nvPr/>
        </p:nvSpPr>
        <p:spPr>
          <a:xfrm>
            <a:off x="481263" y="1754895"/>
            <a:ext cx="35556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Séparation du stockage et de la gestion: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Prestataire de stockage indépendant du système de gestion des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Gestion des archives en tant qu'architecture de </a:t>
            </a:r>
            <a:r>
              <a:rPr lang="fr-FR" dirty="0" err="1"/>
              <a:t>microservices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Multitenant</a:t>
            </a:r>
            <a:endParaRPr lang="fr-FR" dirty="0"/>
          </a:p>
          <a:p>
            <a:endParaRPr lang="fr-FR" dirty="0"/>
          </a:p>
          <a:p>
            <a:r>
              <a:rPr lang="fr-FR"/>
              <a:t>Idée: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Exploitation centralisée de la gestion des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Stockage décentralisé basé sur la qualité et les coûts souhaités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3EA06209-EF87-5529-38FA-B3B93238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61963"/>
            <a:ext cx="8610600" cy="1292225"/>
          </a:xfrm>
        </p:spPr>
        <p:txBody>
          <a:bodyPr>
            <a:normAutofit/>
          </a:bodyPr>
          <a:lstStyle/>
          <a:p>
            <a:r>
              <a:rPr lang="de-DE" sz="3200" dirty="0" err="1"/>
              <a:t>Système</a:t>
            </a:r>
            <a:r>
              <a:rPr lang="de-DE" sz="3200" dirty="0"/>
              <a:t> </a:t>
            </a:r>
            <a:r>
              <a:rPr lang="de-DE" sz="3200" dirty="0" err="1"/>
              <a:t>d‘archivage</a:t>
            </a:r>
            <a:br>
              <a:rPr lang="de-DE" sz="3200" dirty="0"/>
            </a:br>
            <a:r>
              <a:rPr lang="de-DE" sz="3200" dirty="0"/>
              <a:t> à </a:t>
            </a:r>
            <a:r>
              <a:rPr lang="de-DE" sz="3200" dirty="0" err="1"/>
              <a:t>long</a:t>
            </a:r>
            <a:r>
              <a:rPr lang="de-DE" sz="3200" dirty="0"/>
              <a:t> </a:t>
            </a:r>
            <a:r>
              <a:rPr lang="de-DE" sz="3200" dirty="0" err="1"/>
              <a:t>terme</a:t>
            </a:r>
            <a:r>
              <a:rPr lang="de-DE" sz="3200" dirty="0"/>
              <a:t> UB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45707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A4CE8-4627-07BC-D996-06722DD5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TRUST </a:t>
            </a:r>
            <a:r>
              <a:rPr lang="de-DE" dirty="0" err="1"/>
              <a:t>Principles</a:t>
            </a: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DA14AFF2-9D6C-F612-6386-24B6DC1DCF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46111" y="1773239"/>
          <a:ext cx="8099778" cy="4271136"/>
        </p:xfrm>
        <a:graphic>
          <a:graphicData uri="http://schemas.openxmlformats.org/drawingml/2006/table">
            <a:tbl>
              <a:tblPr/>
              <a:tblGrid>
                <a:gridCol w="4049889">
                  <a:extLst>
                    <a:ext uri="{9D8B030D-6E8A-4147-A177-3AD203B41FA5}">
                      <a16:colId xmlns:a16="http://schemas.microsoft.com/office/drawing/2014/main" val="596333887"/>
                    </a:ext>
                  </a:extLst>
                </a:gridCol>
                <a:gridCol w="4049889">
                  <a:extLst>
                    <a:ext uri="{9D8B030D-6E8A-4147-A177-3AD203B41FA5}">
                      <a16:colId xmlns:a16="http://schemas.microsoft.com/office/drawing/2014/main" val="2731552196"/>
                    </a:ext>
                  </a:extLst>
                </a:gridCol>
              </a:tblGrid>
              <a:tr h="279823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Principle</a:t>
                      </a:r>
                      <a:endParaRPr lang="de-CH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Guidance for repositories</a:t>
                      </a:r>
                      <a:endParaRPr lang="de-CH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928030"/>
                  </a:ext>
                </a:extLst>
              </a:tr>
              <a:tr h="909426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de-CH" sz="1500" dirty="0">
                          <a:solidFill>
                            <a:schemeClr val="bg1"/>
                          </a:solidFill>
                          <a:effectLst/>
                        </a:rPr>
                        <a:t>ransparency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be transparent about specific repository services and data holdings that are verifiable by publicly accessible evidence.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46644"/>
                  </a:ext>
                </a:extLst>
              </a:tr>
              <a:tr h="909426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 dirty="0" err="1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de-CH" sz="1500" dirty="0" err="1">
                          <a:solidFill>
                            <a:schemeClr val="bg1"/>
                          </a:solidFill>
                          <a:effectLst/>
                        </a:rPr>
                        <a:t>esponsibility</a:t>
                      </a:r>
                      <a:endParaRPr lang="de-CH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be responsible for ensuring the authenticity and integrity of data holdings and for the reliability and persistence of its service.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25319"/>
                  </a:ext>
                </a:extLst>
              </a:tr>
              <a:tr h="699558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U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ser Focus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>
                          <a:solidFill>
                            <a:schemeClr val="bg1"/>
                          </a:solidFill>
                          <a:effectLst/>
                        </a:rPr>
                        <a:t>To ensure that the data management norms and expectations of target user communities are met.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59178"/>
                  </a:ext>
                </a:extLst>
              </a:tr>
              <a:tr h="489690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ustainability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>
                          <a:solidFill>
                            <a:schemeClr val="bg1"/>
                          </a:solidFill>
                          <a:effectLst/>
                        </a:rPr>
                        <a:t>To sustain services and preserve data holdings for the long-term.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01592"/>
                  </a:ext>
                </a:extLst>
              </a:tr>
              <a:tr h="699558"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de-CH" sz="1500" b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de-CH" sz="1500">
                          <a:solidFill>
                            <a:schemeClr val="bg1"/>
                          </a:solidFill>
                          <a:effectLst/>
                        </a:rPr>
                        <a:t>echnology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</a:rPr>
                        <a:t>To provide infrastructure and capabilities to support secure, persistent, and reliable services.</a:t>
                      </a:r>
                    </a:p>
                  </a:txBody>
                  <a:tcPr marL="38991" marR="38991" marT="38991" marB="38991" anchor="ctr">
                    <a:lnL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798502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271EF40-28EA-EEBF-92F4-9023487BD4B7}"/>
              </a:ext>
            </a:extLst>
          </p:cNvPr>
          <p:cNvSpPr txBox="1"/>
          <p:nvPr/>
        </p:nvSpPr>
        <p:spPr>
          <a:xfrm>
            <a:off x="1984236" y="6046467"/>
            <a:ext cx="820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-apple-system"/>
              </a:rPr>
              <a:t>Lin, D., Crabtree, J., </a:t>
            </a:r>
            <a:r>
              <a:rPr lang="en-US" sz="1600" b="0" i="0" dirty="0" err="1">
                <a:effectLst/>
                <a:latin typeface="-apple-system"/>
              </a:rPr>
              <a:t>Dillo</a:t>
            </a:r>
            <a:r>
              <a:rPr lang="en-US" sz="1600" b="0" i="0" dirty="0">
                <a:effectLst/>
                <a:latin typeface="-apple-system"/>
              </a:rPr>
              <a:t>, I. </a:t>
            </a:r>
            <a:r>
              <a:rPr lang="en-US" sz="1600" b="0" i="1" dirty="0">
                <a:effectLst/>
                <a:latin typeface="-apple-system"/>
              </a:rPr>
              <a:t>et al.</a:t>
            </a:r>
            <a:r>
              <a:rPr lang="en-US" sz="1600" b="0" i="0" dirty="0">
                <a:effectLst/>
                <a:latin typeface="-apple-system"/>
              </a:rPr>
              <a:t> The TRUST Principles for digital repositories. </a:t>
            </a:r>
            <a:r>
              <a:rPr lang="en-US" sz="1600" b="0" i="1" dirty="0">
                <a:effectLst/>
                <a:latin typeface="-apple-system"/>
              </a:rPr>
              <a:t>Sci Data</a:t>
            </a:r>
            <a:r>
              <a:rPr lang="en-US" sz="1600" b="0" i="0" dirty="0">
                <a:effectLst/>
                <a:latin typeface="-apple-system"/>
              </a:rPr>
              <a:t> </a:t>
            </a:r>
            <a:r>
              <a:rPr lang="en-US" sz="1600" b="1" i="0" dirty="0">
                <a:effectLst/>
                <a:latin typeface="-apple-system"/>
              </a:rPr>
              <a:t>7</a:t>
            </a:r>
            <a:r>
              <a:rPr lang="en-US" sz="1600" b="0" i="0" dirty="0">
                <a:effectLst/>
                <a:latin typeface="-apple-system"/>
              </a:rPr>
              <a:t>, 144 (2020). https://doi.org/10.1038/s41597-020-0486-7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424144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49654-A499-D51E-FC3F-C6939F7F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Merci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votre</a:t>
            </a:r>
            <a:r>
              <a:rPr lang="de-CH" dirty="0"/>
              <a:t> </a:t>
            </a:r>
            <a:r>
              <a:rPr lang="de-CH" dirty="0" err="1"/>
              <a:t>attention</a:t>
            </a:r>
            <a:endParaRPr lang="de-CH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F8D72DFC-B8E6-F956-D1FB-0934B97D5F68}"/>
              </a:ext>
            </a:extLst>
          </p:cNvPr>
          <p:cNvSpPr txBox="1">
            <a:spLocks/>
          </p:cNvSpPr>
          <p:nvPr/>
        </p:nvSpPr>
        <p:spPr>
          <a:xfrm>
            <a:off x="1371600" y="6122165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Jürgen Enge </a:t>
            </a:r>
            <a:br>
              <a:rPr lang="de-DE" dirty="0"/>
            </a:br>
            <a:r>
              <a:rPr lang="de-DE" dirty="0"/>
              <a:t>juergen.enge@unibas.ch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952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E3E97-DC20-EB2E-25F5-99886735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Interprétation au niveau de la technologie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E73D7-F3E6-85BF-D398-47D3868D7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Transparence : </a:t>
            </a:r>
            <a:r>
              <a:rPr lang="fr-FR" dirty="0"/>
              <a:t>l’ensemble des processus sont faciles à comprendre et à communiquer</a:t>
            </a:r>
          </a:p>
          <a:p>
            <a:r>
              <a:rPr lang="fr-FR" b="1" dirty="0"/>
              <a:t>Responsabilité : </a:t>
            </a:r>
            <a:r>
              <a:rPr lang="fr-FR" dirty="0"/>
              <a:t>celle-ci n'est possible que s'il y a une compréhension complète de l’organisation des contenus</a:t>
            </a:r>
          </a:p>
          <a:p>
            <a:r>
              <a:rPr lang="fr-FR" b="1" dirty="0"/>
              <a:t>Centré sur l'utilisateur : </a:t>
            </a:r>
            <a:r>
              <a:rPr lang="fr-FR" dirty="0"/>
              <a:t>le système ne doit en faire ni trop ni trop peu</a:t>
            </a:r>
          </a:p>
          <a:p>
            <a:r>
              <a:rPr lang="fr-FR" b="1" dirty="0"/>
              <a:t>Durabilité : </a:t>
            </a:r>
            <a:r>
              <a:rPr lang="fr-FR" dirty="0"/>
              <a:t>la durabilité repose sur des structures de données et de métadonnées bien définies dans les archives</a:t>
            </a:r>
          </a:p>
          <a:p>
            <a:r>
              <a:rPr lang="fr-FR" b="1" dirty="0"/>
              <a:t>Technologie : </a:t>
            </a:r>
            <a:r>
              <a:rPr lang="fr-FR" dirty="0"/>
              <a:t>l’évolution technologique ne doit pas affecter  les points ci-dessus</a:t>
            </a:r>
          </a:p>
        </p:txBody>
      </p:sp>
    </p:spTree>
    <p:extLst>
      <p:ext uri="{BB962C8B-B14F-4D97-AF65-F5344CB8AC3E}">
        <p14:creationId xmlns:p14="http://schemas.microsoft.com/office/powerpoint/2010/main" val="67725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29D50-2E34-9D38-1B21-13EB20AD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Caractéristiques</a:t>
            </a:r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85FE94-589B-5C92-387B-A0EBB16EBFE3}"/>
              </a:ext>
            </a:extLst>
          </p:cNvPr>
          <p:cNvSpPr/>
          <p:nvPr/>
        </p:nvSpPr>
        <p:spPr>
          <a:xfrm>
            <a:off x="1546916" y="2206935"/>
            <a:ext cx="3107585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ndépendance</a:t>
            </a:r>
            <a:endParaRPr lang="de-CH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A182A0-28CF-71B3-5386-0F8F09656457}"/>
              </a:ext>
            </a:extLst>
          </p:cNvPr>
          <p:cNvSpPr/>
          <p:nvPr/>
        </p:nvSpPr>
        <p:spPr>
          <a:xfrm>
            <a:off x="6563512" y="2206935"/>
            <a:ext cx="2928830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dk1"/>
                </a:solidFill>
              </a:rPr>
              <a:t>Durabilité</a:t>
            </a:r>
            <a:endParaRPr lang="de-CH" sz="2000" b="1" dirty="0">
              <a:solidFill>
                <a:schemeClr val="dk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4D8379-0047-F448-DEFF-77196102C002}"/>
              </a:ext>
            </a:extLst>
          </p:cNvPr>
          <p:cNvSpPr/>
          <p:nvPr/>
        </p:nvSpPr>
        <p:spPr>
          <a:xfrm>
            <a:off x="1937368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dk1"/>
                </a:solidFill>
              </a:rPr>
              <a:t>Lieu</a:t>
            </a:r>
            <a:r>
              <a:rPr lang="de-DE" sz="2000" dirty="0">
                <a:solidFill>
                  <a:schemeClr val="dk1"/>
                </a:solidFill>
              </a:rPr>
              <a:t> de </a:t>
            </a:r>
            <a:r>
              <a:rPr lang="de-DE" sz="2000" dirty="0" err="1">
                <a:solidFill>
                  <a:schemeClr val="dk1"/>
                </a:solidFill>
              </a:rPr>
              <a:t>stockage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ED3C78F-591C-9F47-450A-7B68D3C4A768}"/>
              </a:ext>
            </a:extLst>
          </p:cNvPr>
          <p:cNvSpPr/>
          <p:nvPr/>
        </p:nvSpPr>
        <p:spPr>
          <a:xfrm>
            <a:off x="1685779" y="4664325"/>
            <a:ext cx="2829858" cy="12139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dk1"/>
                </a:solidFill>
              </a:rPr>
              <a:t>Système</a:t>
            </a:r>
            <a:r>
              <a:rPr lang="de-DE" sz="2000" dirty="0">
                <a:solidFill>
                  <a:schemeClr val="dk1"/>
                </a:solidFill>
              </a:rPr>
              <a:t> de </a:t>
            </a:r>
            <a:r>
              <a:rPr lang="de-DE" sz="2000" dirty="0" err="1">
                <a:solidFill>
                  <a:schemeClr val="dk1"/>
                </a:solidFill>
              </a:rPr>
              <a:t>gestion</a:t>
            </a:r>
            <a:r>
              <a:rPr lang="de-DE" sz="2000" dirty="0">
                <a:solidFill>
                  <a:schemeClr val="dk1"/>
                </a:solidFill>
              </a:rPr>
              <a:t> </a:t>
            </a:r>
            <a:r>
              <a:rPr lang="de-DE" sz="2000" dirty="0" err="1">
                <a:solidFill>
                  <a:schemeClr val="dk1"/>
                </a:solidFill>
              </a:rPr>
              <a:t>d'archives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198C2DA-CC87-6832-9493-0BA3F028D19C}"/>
              </a:ext>
            </a:extLst>
          </p:cNvPr>
          <p:cNvSpPr/>
          <p:nvPr/>
        </p:nvSpPr>
        <p:spPr>
          <a:xfrm>
            <a:off x="6864587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dk1"/>
                </a:solidFill>
              </a:rPr>
              <a:t>Structure</a:t>
            </a:r>
            <a:r>
              <a:rPr lang="de-DE" sz="2000" dirty="0">
                <a:solidFill>
                  <a:schemeClr val="dk1"/>
                </a:solidFill>
              </a:rPr>
              <a:t> AIP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3BB89C-1744-8F3E-1CF1-2CADCE114117}"/>
              </a:ext>
            </a:extLst>
          </p:cNvPr>
          <p:cNvSpPr/>
          <p:nvPr/>
        </p:nvSpPr>
        <p:spPr>
          <a:xfrm>
            <a:off x="6780510" y="4731275"/>
            <a:ext cx="2494834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dk1"/>
                </a:solidFill>
              </a:rPr>
              <a:t>Stockage</a:t>
            </a:r>
            <a:endParaRPr lang="de-CH"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29D50-2E34-9D38-1B21-13EB20AD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	</a:t>
            </a:r>
            <a:r>
              <a:rPr lang="de-DE" dirty="0" err="1"/>
              <a:t>Conséquences</a:t>
            </a:r>
            <a:endParaRPr lang="de-CH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785FE94-589B-5C92-387B-A0EBB16EBFE3}"/>
              </a:ext>
            </a:extLst>
          </p:cNvPr>
          <p:cNvSpPr/>
          <p:nvPr/>
        </p:nvSpPr>
        <p:spPr>
          <a:xfrm>
            <a:off x="1546916" y="2206935"/>
            <a:ext cx="3107585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/>
              <a:t>Indépendance</a:t>
            </a:r>
            <a:endParaRPr lang="de-CH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A182A0-28CF-71B3-5386-0F8F09656457}"/>
              </a:ext>
            </a:extLst>
          </p:cNvPr>
          <p:cNvSpPr/>
          <p:nvPr/>
        </p:nvSpPr>
        <p:spPr>
          <a:xfrm>
            <a:off x="6563512" y="2206935"/>
            <a:ext cx="2928830" cy="12930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dk1"/>
                </a:solidFill>
              </a:rPr>
              <a:t>Durabilité</a:t>
            </a:r>
            <a:endParaRPr lang="de-CH" sz="2000" b="1" dirty="0">
              <a:solidFill>
                <a:schemeClr val="dk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14D8379-0047-F448-DEFF-77196102C002}"/>
              </a:ext>
            </a:extLst>
          </p:cNvPr>
          <p:cNvSpPr/>
          <p:nvPr/>
        </p:nvSpPr>
        <p:spPr>
          <a:xfrm>
            <a:off x="1937368" y="3650724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dk1"/>
                </a:solidFill>
              </a:rPr>
              <a:t>Stockage</a:t>
            </a:r>
            <a:r>
              <a:rPr lang="de-DE" sz="2000" dirty="0">
                <a:solidFill>
                  <a:schemeClr val="dk1"/>
                </a:solidFill>
              </a:rPr>
              <a:t> S3 /…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ED3C78F-591C-9F47-450A-7B68D3C4A768}"/>
              </a:ext>
            </a:extLst>
          </p:cNvPr>
          <p:cNvSpPr/>
          <p:nvPr/>
        </p:nvSpPr>
        <p:spPr>
          <a:xfrm>
            <a:off x="1685779" y="4664325"/>
            <a:ext cx="2829858" cy="12139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Microservices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198C2DA-CC87-6832-9493-0BA3F028D19C}"/>
              </a:ext>
            </a:extLst>
          </p:cNvPr>
          <p:cNvSpPr/>
          <p:nvPr/>
        </p:nvSpPr>
        <p:spPr>
          <a:xfrm>
            <a:off x="6864587" y="3658473"/>
            <a:ext cx="2326680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OCFL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C3BB89C-1744-8F3E-1CF1-2CADCE114117}"/>
              </a:ext>
            </a:extLst>
          </p:cNvPr>
          <p:cNvSpPr/>
          <p:nvPr/>
        </p:nvSpPr>
        <p:spPr>
          <a:xfrm>
            <a:off x="6619301" y="4738151"/>
            <a:ext cx="2817252" cy="86627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dk1"/>
                </a:solidFill>
              </a:rPr>
              <a:t>Distribution </a:t>
            </a:r>
            <a:r>
              <a:rPr lang="de-DE" sz="2000" dirty="0" err="1">
                <a:solidFill>
                  <a:schemeClr val="dk1"/>
                </a:solidFill>
              </a:rPr>
              <a:t>automatisée</a:t>
            </a:r>
            <a:endParaRPr lang="de-CH" sz="2000" dirty="0">
              <a:solidFill>
                <a:schemeClr val="dk1"/>
              </a:solidFill>
            </a:endParaRPr>
          </a:p>
        </p:txBody>
      </p:sp>
      <p:sp>
        <p:nvSpPr>
          <p:cNvPr id="4" name="Wolke 3">
            <a:extLst>
              <a:ext uri="{FF2B5EF4-FFF2-40B4-BE49-F238E27FC236}">
                <a16:creationId xmlns:a16="http://schemas.microsoft.com/office/drawing/2014/main" id="{4151F35B-9C41-4B9E-0C06-03718C78ADDD}"/>
              </a:ext>
            </a:extLst>
          </p:cNvPr>
          <p:cNvSpPr/>
          <p:nvPr/>
        </p:nvSpPr>
        <p:spPr>
          <a:xfrm rot="16200000">
            <a:off x="-537123" y="2900468"/>
            <a:ext cx="4070111" cy="1624265"/>
          </a:xfrm>
          <a:prstGeom prst="cloud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/>
              <a:t>Cloud </a:t>
            </a:r>
            <a:r>
              <a:rPr lang="de-DE" sz="2400" b="1" dirty="0"/>
              <a:t>(</a:t>
            </a:r>
            <a:r>
              <a:rPr lang="de-DE" sz="2400" b="1" dirty="0" err="1"/>
              <a:t>public</a:t>
            </a:r>
            <a:r>
              <a:rPr lang="de-DE" sz="2400" b="1" dirty="0"/>
              <a:t>/private)</a:t>
            </a:r>
            <a:endParaRPr lang="de-CH" sz="3600" b="1" dirty="0"/>
          </a:p>
        </p:txBody>
      </p:sp>
    </p:spTree>
    <p:extLst>
      <p:ext uri="{BB962C8B-B14F-4D97-AF65-F5344CB8AC3E}">
        <p14:creationId xmlns:p14="http://schemas.microsoft.com/office/powerpoint/2010/main" val="18307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pic>
        <p:nvPicPr>
          <p:cNvPr id="4" name="Picture 6" descr="OCFL · GitHub">
            <a:extLst>
              <a:ext uri="{FF2B5EF4-FFF2-40B4-BE49-F238E27FC236}">
                <a16:creationId xmlns:a16="http://schemas.microsoft.com/office/drawing/2014/main" id="{AED08C12-6AD6-353B-1EEF-5B471173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7" y="1769182"/>
            <a:ext cx="4004316" cy="444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D30CD5D-F5C3-C4A3-0CF2-9EAD9BE30956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2386111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2975"/>
              <a:gd name="adj2" fmla="val 28587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Nouvelles possibilités de migration de formats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6D8757-AD01-4E96-F215-4D34FD68E086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190926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3331"/>
              <a:gd name="adj2" fmla="val 39052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dk1"/>
                </a:solidFill>
              </a:rPr>
              <a:t>Stockage équivalents dans plusieurs lieux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395682-1420-8621-1A99-72E52860573B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417181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37EDB-B58B-5F53-9231-2BEFCDA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OCFL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16268-A867-B136-AF0B-98F33191A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068" y="1773144"/>
            <a:ext cx="6920132" cy="44455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O</a:t>
            </a:r>
            <a:r>
              <a:rPr lang="de-DE" dirty="0"/>
              <a:t>xford </a:t>
            </a:r>
            <a:r>
              <a:rPr lang="de-DE" b="1" dirty="0"/>
              <a:t>C</a:t>
            </a:r>
            <a:r>
              <a:rPr lang="de-DE" dirty="0"/>
              <a:t>ommon </a:t>
            </a:r>
            <a:r>
              <a:rPr lang="de-DE" b="1" dirty="0"/>
              <a:t>F</a:t>
            </a:r>
            <a:r>
              <a:rPr lang="de-DE" dirty="0"/>
              <a:t>ile </a:t>
            </a:r>
            <a:r>
              <a:rPr lang="de-DE" b="1" dirty="0"/>
              <a:t>L</a:t>
            </a:r>
            <a:r>
              <a:rPr lang="de-DE" dirty="0"/>
              <a:t>ayout</a:t>
            </a:r>
          </a:p>
          <a:p>
            <a:pPr marL="0" indent="0">
              <a:buNone/>
            </a:pPr>
            <a:r>
              <a:rPr lang="en-US" dirty="0"/>
              <a:t>This Oxford Common File Layout (OCFL) specification describes an application-independent approach to the storage of digital information in a structured, transparent, and predictable manner. It is designed to promote long-term object management best practices within digital repositories.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Specifically, the benefits of the OCFL include: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Completeness, so that a repository </a:t>
            </a:r>
            <a:r>
              <a:rPr lang="en-US" dirty="0">
                <a:solidFill>
                  <a:srgbClr val="FF0000"/>
                </a:solidFill>
              </a:rPr>
              <a:t>can be rebuilt </a:t>
            </a:r>
            <a:r>
              <a:rPr lang="en-US" dirty="0"/>
              <a:t>from the files it stores</a:t>
            </a:r>
          </a:p>
          <a:p>
            <a:r>
              <a:rPr lang="en-US" dirty="0" err="1">
                <a:solidFill>
                  <a:srgbClr val="FF0000"/>
                </a:solidFill>
              </a:rPr>
              <a:t>Parsability</a:t>
            </a:r>
            <a:r>
              <a:rPr lang="en-US" dirty="0">
                <a:solidFill>
                  <a:srgbClr val="FF0000"/>
                </a:solidFill>
              </a:rPr>
              <a:t>, both by humans and machines</a:t>
            </a:r>
            <a:r>
              <a:rPr lang="en-US" dirty="0"/>
              <a:t>, to ensure content can be understood in the absence of original software</a:t>
            </a:r>
          </a:p>
          <a:p>
            <a:r>
              <a:rPr lang="en-US" dirty="0">
                <a:solidFill>
                  <a:srgbClr val="FF0000"/>
                </a:solidFill>
              </a:rPr>
              <a:t>Robustness</a:t>
            </a:r>
            <a:r>
              <a:rPr lang="en-US" dirty="0"/>
              <a:t> against errors, corruption, and migration between storage technologies</a:t>
            </a:r>
          </a:p>
          <a:p>
            <a:r>
              <a:rPr lang="en-US" dirty="0">
                <a:solidFill>
                  <a:srgbClr val="FF0000"/>
                </a:solidFill>
              </a:rPr>
              <a:t>Versioning</a:t>
            </a:r>
            <a:r>
              <a:rPr lang="en-US" dirty="0"/>
              <a:t>, so repositories can make changes to objects allowing their history to persist</a:t>
            </a:r>
          </a:p>
          <a:p>
            <a:r>
              <a:rPr lang="en-US" dirty="0">
                <a:solidFill>
                  <a:srgbClr val="FF0000"/>
                </a:solidFill>
              </a:rPr>
              <a:t>Storage diversity</a:t>
            </a:r>
            <a:r>
              <a:rPr lang="en-US" dirty="0"/>
              <a:t>, to ensure content can be stored on diverse storage infrastructures including conventional filesystems and cloud object stores</a:t>
            </a:r>
            <a:endParaRPr lang="de-CH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96F947B3-B48E-DE1F-938A-AE5DB12FBC33}"/>
              </a:ext>
            </a:extLst>
          </p:cNvPr>
          <p:cNvSpPr/>
          <p:nvPr/>
        </p:nvSpPr>
        <p:spPr>
          <a:xfrm>
            <a:off x="330009" y="1773144"/>
            <a:ext cx="3863856" cy="4270146"/>
          </a:xfrm>
          <a:prstGeom prst="wedgeRoundRectCallout">
            <a:avLst>
              <a:gd name="adj1" fmla="val 63154"/>
              <a:gd name="adj2" fmla="val 894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Source of Truth</a:t>
            </a:r>
          </a:p>
          <a:p>
            <a:pPr algn="ctr"/>
            <a:endParaRPr lang="de-DE" dirty="0"/>
          </a:p>
          <a:p>
            <a:pPr algn="ctr"/>
            <a:r>
              <a:rPr lang="fr-FR" dirty="0"/>
              <a:t>Construction du système à partir des archives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BD5E0B0-B39C-00F7-7283-A54157518131}"/>
              </a:ext>
            </a:extLst>
          </p:cNvPr>
          <p:cNvSpPr txBox="1"/>
          <p:nvPr/>
        </p:nvSpPr>
        <p:spPr>
          <a:xfrm>
            <a:off x="9252487" y="6269064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https://ocfl.io/1.1/spec/</a:t>
            </a:r>
          </a:p>
        </p:txBody>
      </p:sp>
    </p:spTree>
    <p:extLst>
      <p:ext uri="{BB962C8B-B14F-4D97-AF65-F5344CB8AC3E}">
        <p14:creationId xmlns:p14="http://schemas.microsoft.com/office/powerpoint/2010/main" val="8036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8E56E0A5124D9746F2F63E250A5B" ma:contentTypeVersion="17" ma:contentTypeDescription="Create a new document." ma:contentTypeScope="" ma:versionID="09717722fde115ff69a6afad9534cd49">
  <xsd:schema xmlns:xsd="http://www.w3.org/2001/XMLSchema" xmlns:xs="http://www.w3.org/2001/XMLSchema" xmlns:p="http://schemas.microsoft.com/office/2006/metadata/properties" xmlns:ns2="6b0daa1f-51d1-45ec-9531-8473d785a6f4" xmlns:ns3="5b2daeab-bc3a-45ec-b624-a2591c7a734e" targetNamespace="http://schemas.microsoft.com/office/2006/metadata/properties" ma:root="true" ma:fieldsID="db3a08c7a5a2611d488c12fba68ae238" ns2:_="" ns3:_="">
    <xsd:import namespace="6b0daa1f-51d1-45ec-9531-8473d785a6f4"/>
    <xsd:import namespace="5b2daeab-bc3a-45ec-b624-a2591c7a7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daa1f-51d1-45ec-9531-8473d785a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ce99ab-e86c-498e-ac27-92c974677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daeab-bc3a-45ec-b624-a2591c7a7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d10b37-8c14-468d-b25f-de83512288e0}" ma:internalName="TaxCatchAll" ma:showField="CatchAllData" ma:web="5b2daeab-bc3a-45ec-b624-a2591c7a7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6C4F4-C12B-4430-B7A1-30042979D763}"/>
</file>

<file path=customXml/itemProps2.xml><?xml version="1.0" encoding="utf-8"?>
<ds:datastoreItem xmlns:ds="http://schemas.openxmlformats.org/officeDocument/2006/customXml" ds:itemID="{A46CCC97-073D-42CE-8310-E736426C79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1156</Words>
  <Application>Microsoft Office PowerPoint</Application>
  <PresentationFormat>Breitbild</PresentationFormat>
  <Paragraphs>178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-apple-system</vt:lpstr>
      <vt:lpstr>Arial</vt:lpstr>
      <vt:lpstr>Calibri</vt:lpstr>
      <vt:lpstr>Century Gothic</vt:lpstr>
      <vt:lpstr>Kondensstreifen</vt:lpstr>
      <vt:lpstr>L‘archive à long terme  de la Bibliothèque universitaire de Bâle</vt:lpstr>
      <vt:lpstr>TRUST Principles</vt:lpstr>
      <vt:lpstr>Interprétation au niveau de la technologie</vt:lpstr>
      <vt:lpstr>Caractéristiques</vt:lpstr>
      <vt:lpstr>  Conséquences</vt:lpstr>
      <vt:lpstr>OCFL</vt:lpstr>
      <vt:lpstr>OCFL</vt:lpstr>
      <vt:lpstr>OCFL</vt:lpstr>
      <vt:lpstr>OCFL</vt:lpstr>
      <vt:lpstr>OCFL</vt:lpstr>
      <vt:lpstr>OCFL</vt:lpstr>
      <vt:lpstr>gocfl  - métadonnées techniques</vt:lpstr>
      <vt:lpstr>gocfl – reporting (browser)</vt:lpstr>
      <vt:lpstr>gocfl – reporting (browser)</vt:lpstr>
      <vt:lpstr>gocfl – reporting (browser)</vt:lpstr>
      <vt:lpstr>gocfl – reporting (PDF)</vt:lpstr>
      <vt:lpstr>gocfl – reporting (PDF)</vt:lpstr>
      <vt:lpstr>Système d‘archivage  à long terme UB</vt:lpstr>
      <vt:lpstr>Système d‘archivage  à long terme UB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Juergen Enge</dc:creator>
  <cp:lastModifiedBy>Nepfer Matthias NB</cp:lastModifiedBy>
  <cp:revision>50</cp:revision>
  <dcterms:created xsi:type="dcterms:W3CDTF">2023-03-31T11:24:40Z</dcterms:created>
  <dcterms:modified xsi:type="dcterms:W3CDTF">2023-08-23T09:59:19Z</dcterms:modified>
</cp:coreProperties>
</file>